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abe993b1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abe993b1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abe993b1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abe993b1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81f0a9963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1f0a996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81f0a9963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81f0a9963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1f0a9963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1f0a9963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1f0a9963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1f0a9963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81f0a9963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1f0a9963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1f0a9963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1f0a9963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81f0a9963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1f0a9963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81f0a9963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81f0a9963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81f0a9963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81f0a9963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81f0a9963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81f0a9963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81f0a9963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1f0a9963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1f0a9963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1f0a9963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81f0a9963d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81f0a9963d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81f0a9963d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81f0a9963d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1f0a9963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1f0a9963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1f0a9963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1f0a9963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babe993b1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babe993b1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abe993b1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abe993b1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babe993b1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babe993b1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81f0a996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81f0a996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b5e9821aa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b5e9821aa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1f0a9963d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1f0a9963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1f0a9963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1f0a9963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81f0a9963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81f0a9963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1f0a9963d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1f0a9963d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5e9821aa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5e9821aa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ba1d0318f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ba1d0318f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ba1d0318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ba1d0318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ba1d0318f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ba1d0318f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a1d0318f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ba1d0318f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81f0a9963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1f0a9963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89458656f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89458656f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81f0a9963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81f0a9963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81f0a9963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81f0a9963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2b6ecfc2511427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2b6ecfc2511427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52b6ecfc2511427f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2b6ecfc2511427f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babe993b1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babe993b1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7.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Natural Light Product Photography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Light from one window plus sunspot</a:t>
            </a:r>
            <a:endParaRPr/>
          </a:p>
        </p:txBody>
      </p:sp>
      <p:pic>
        <p:nvPicPr>
          <p:cNvPr id="113" name="Google Shape;113;p22"/>
          <p:cNvPicPr preferRelativeResize="0"/>
          <p:nvPr/>
        </p:nvPicPr>
        <p:blipFill>
          <a:blip r:embed="rId3">
            <a:alphaModFix/>
          </a:blip>
          <a:stretch>
            <a:fillRect/>
          </a:stretch>
        </p:blipFill>
        <p:spPr>
          <a:xfrm>
            <a:off x="539050" y="152400"/>
            <a:ext cx="5234363" cy="3925772"/>
          </a:xfrm>
          <a:prstGeom prst="rect">
            <a:avLst/>
          </a:prstGeom>
          <a:noFill/>
          <a:ln>
            <a:noFill/>
          </a:ln>
        </p:spPr>
      </p:pic>
      <p:pic>
        <p:nvPicPr>
          <p:cNvPr id="114" name="Google Shape;114;p22"/>
          <p:cNvPicPr preferRelativeResize="0"/>
          <p:nvPr/>
        </p:nvPicPr>
        <p:blipFill>
          <a:blip r:embed="rId4">
            <a:alphaModFix/>
          </a:blip>
          <a:stretch>
            <a:fillRect/>
          </a:stretch>
        </p:blipFill>
        <p:spPr>
          <a:xfrm>
            <a:off x="5986325" y="221400"/>
            <a:ext cx="2528700" cy="3787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Light from one window (door is flagging sunspot)</a:t>
            </a:r>
            <a:endParaRPr/>
          </a:p>
        </p:txBody>
      </p:sp>
      <p:pic>
        <p:nvPicPr>
          <p:cNvPr id="120" name="Google Shape;120;p23"/>
          <p:cNvPicPr preferRelativeResize="0"/>
          <p:nvPr/>
        </p:nvPicPr>
        <p:blipFill>
          <a:blip r:embed="rId3">
            <a:alphaModFix/>
          </a:blip>
          <a:stretch>
            <a:fillRect/>
          </a:stretch>
        </p:blipFill>
        <p:spPr>
          <a:xfrm>
            <a:off x="530075" y="152400"/>
            <a:ext cx="5234363" cy="3925772"/>
          </a:xfrm>
          <a:prstGeom prst="rect">
            <a:avLst/>
          </a:prstGeom>
          <a:noFill/>
          <a:ln>
            <a:noFill/>
          </a:ln>
        </p:spPr>
      </p:pic>
      <p:pic>
        <p:nvPicPr>
          <p:cNvPr id="121" name="Google Shape;121;p23"/>
          <p:cNvPicPr preferRelativeResize="0"/>
          <p:nvPr/>
        </p:nvPicPr>
        <p:blipFill>
          <a:blip r:embed="rId4">
            <a:alphaModFix/>
          </a:blip>
          <a:stretch>
            <a:fillRect/>
          </a:stretch>
        </p:blipFill>
        <p:spPr>
          <a:xfrm>
            <a:off x="5986325" y="221400"/>
            <a:ext cx="2528700" cy="37877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490250" y="450150"/>
            <a:ext cx="8173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300"/>
              <a:t>Once you have picked a location, either inside or outside, </a:t>
            </a:r>
            <a:r>
              <a:rPr lang="en" sz="3300"/>
              <a:t>e</a:t>
            </a:r>
            <a:r>
              <a:rPr lang="en" sz="3300"/>
              <a:t>stablish your camera - object relationship.</a:t>
            </a:r>
            <a:endParaRPr sz="3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type="title"/>
          </p:nvPr>
        </p:nvSpPr>
        <p:spPr>
          <a:xfrm>
            <a:off x="490250" y="450150"/>
            <a:ext cx="8190900" cy="291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 you need a tripod? (Probably!)</a:t>
            </a:r>
            <a:endParaRPr/>
          </a:p>
        </p:txBody>
      </p:sp>
      <p:sp>
        <p:nvSpPr>
          <p:cNvPr id="132" name="Google Shape;132;p25"/>
          <p:cNvSpPr txBox="1"/>
          <p:nvPr/>
        </p:nvSpPr>
        <p:spPr>
          <a:xfrm>
            <a:off x="564200" y="3196675"/>
            <a:ext cx="8202300" cy="14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t>The tripod gives you time to think through your composition, the use of both of your hands and to ability to use slow shutter speeds.  If </a:t>
            </a:r>
            <a:r>
              <a:rPr lang="en" sz="2500"/>
              <a:t>using a cell phone camera, consider purchasing a mini tripod for it.</a:t>
            </a:r>
            <a:endParaRPr sz="2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txBox="1"/>
          <p:nvPr>
            <p:ph type="title"/>
          </p:nvPr>
        </p:nvSpPr>
        <p:spPr>
          <a:xfrm>
            <a:off x="490250" y="450150"/>
            <a:ext cx="82164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When framing your shot, I strongly advise against using the viewfinder as your crop tool.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2400"/>
              <a:t>It is important to remember that all lenses have a minimum focusing distance.</a:t>
            </a:r>
            <a:r>
              <a:rPr b="1" lang="en" sz="2400"/>
              <a:t> </a:t>
            </a:r>
            <a:endParaRPr b="1"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For this and other reasons such as focal depth or rotation corrections, it makes sense to backup the camera and capture more than you need, then crop later using editing software.</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4256713" y="368087"/>
            <a:ext cx="4407327" cy="4407327"/>
          </a:xfrm>
          <a:prstGeom prst="rect">
            <a:avLst/>
          </a:prstGeom>
          <a:noFill/>
          <a:ln>
            <a:noFill/>
          </a:ln>
        </p:spPr>
      </p:pic>
      <p:sp>
        <p:nvSpPr>
          <p:cNvPr id="143" name="Google Shape;143;p27"/>
          <p:cNvSpPr txBox="1"/>
          <p:nvPr>
            <p:ph type="title"/>
          </p:nvPr>
        </p:nvSpPr>
        <p:spPr>
          <a:xfrm>
            <a:off x="461675" y="450150"/>
            <a:ext cx="3725100" cy="428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If you are shooting a bowl edge on, focus about halfway back on the rim, that will give you the widest focal range and a better chance that the front and back rim are in focus. For more focal depth, stop down the aperture, and, or physically backup.</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type="title"/>
          </p:nvPr>
        </p:nvSpPr>
        <p:spPr>
          <a:xfrm>
            <a:off x="490250" y="450150"/>
            <a:ext cx="6367800" cy="86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Camera Settings</a:t>
            </a:r>
            <a:endParaRPr/>
          </a:p>
        </p:txBody>
      </p:sp>
      <p:sp>
        <p:nvSpPr>
          <p:cNvPr id="149" name="Google Shape;149;p28"/>
          <p:cNvSpPr txBox="1"/>
          <p:nvPr/>
        </p:nvSpPr>
        <p:spPr>
          <a:xfrm>
            <a:off x="649625" y="1504950"/>
            <a:ext cx="6903600" cy="1418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Low ISO to yield the sharpest grain</a:t>
            </a:r>
            <a:endParaRPr sz="2400"/>
          </a:p>
          <a:p>
            <a:pPr indent="-381000" lvl="0" marL="457200" rtl="0" algn="l">
              <a:spcBef>
                <a:spcPts val="0"/>
              </a:spcBef>
              <a:spcAft>
                <a:spcPts val="0"/>
              </a:spcAft>
              <a:buSzPts val="2400"/>
              <a:buChar char="●"/>
            </a:pPr>
            <a:r>
              <a:rPr lang="en" sz="2400"/>
              <a:t>Small aperture to hold focus front to back</a:t>
            </a:r>
            <a:endParaRPr sz="2400"/>
          </a:p>
          <a:p>
            <a:pPr indent="-381000" lvl="0" marL="457200" rtl="0" algn="l">
              <a:spcBef>
                <a:spcPts val="0"/>
              </a:spcBef>
              <a:spcAft>
                <a:spcPts val="0"/>
              </a:spcAft>
              <a:buSzPts val="2400"/>
              <a:buChar char="●"/>
            </a:pPr>
            <a:r>
              <a:rPr lang="en" sz="2400"/>
              <a:t>Slow shutter speed</a:t>
            </a:r>
            <a:endParaRPr sz="2400"/>
          </a:p>
        </p:txBody>
      </p:sp>
      <p:sp>
        <p:nvSpPr>
          <p:cNvPr id="150" name="Google Shape;150;p28"/>
          <p:cNvSpPr txBox="1"/>
          <p:nvPr/>
        </p:nvSpPr>
        <p:spPr>
          <a:xfrm>
            <a:off x="649625" y="3042875"/>
            <a:ext cx="7655400" cy="15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Pro-tip: </a:t>
            </a:r>
            <a:endParaRPr sz="2400"/>
          </a:p>
          <a:p>
            <a:pPr indent="0" lvl="0" marL="0" rtl="0" algn="l">
              <a:spcBef>
                <a:spcPts val="0"/>
              </a:spcBef>
              <a:spcAft>
                <a:spcPts val="0"/>
              </a:spcAft>
              <a:buNone/>
            </a:pPr>
            <a:r>
              <a:rPr lang="en" sz="2400"/>
              <a:t>Use the self-timer to mitigate vibration caused from hitting the shutter release button.</a:t>
            </a:r>
            <a:endParaRPr sz="2400"/>
          </a:p>
        </p:txBody>
      </p:sp>
      <p:sp>
        <p:nvSpPr>
          <p:cNvPr id="151" name="Google Shape;151;p28"/>
          <p:cNvSpPr/>
          <p:nvPr/>
        </p:nvSpPr>
        <p:spPr>
          <a:xfrm>
            <a:off x="273725" y="3119075"/>
            <a:ext cx="375900" cy="357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9"/>
          <p:cNvSpPr txBox="1"/>
          <p:nvPr>
            <p:ph type="title"/>
          </p:nvPr>
        </p:nvSpPr>
        <p:spPr>
          <a:xfrm>
            <a:off x="490250" y="450150"/>
            <a:ext cx="6367800" cy="40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Lighting</a:t>
            </a:r>
            <a:endParaRPr/>
          </a:p>
        </p:txBody>
      </p:sp>
      <p:pic>
        <p:nvPicPr>
          <p:cNvPr id="157" name="Google Shape;157;p29"/>
          <p:cNvPicPr preferRelativeResize="0"/>
          <p:nvPr/>
        </p:nvPicPr>
        <p:blipFill>
          <a:blip r:embed="rId3">
            <a:alphaModFix/>
          </a:blip>
          <a:stretch>
            <a:fillRect/>
          </a:stretch>
        </p:blipFill>
        <p:spPr>
          <a:xfrm>
            <a:off x="3246150" y="0"/>
            <a:ext cx="5143503" cy="51435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0"/>
          <p:cNvSpPr txBox="1"/>
          <p:nvPr>
            <p:ph type="title"/>
          </p:nvPr>
        </p:nvSpPr>
        <p:spPr>
          <a:xfrm>
            <a:off x="490250" y="189175"/>
            <a:ext cx="3098400" cy="111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Front light</a:t>
            </a:r>
            <a:endParaRPr/>
          </a:p>
        </p:txBody>
      </p:sp>
      <p:pic>
        <p:nvPicPr>
          <p:cNvPr id="163" name="Google Shape;163;p30"/>
          <p:cNvPicPr preferRelativeResize="0"/>
          <p:nvPr/>
        </p:nvPicPr>
        <p:blipFill>
          <a:blip r:embed="rId3">
            <a:alphaModFix/>
          </a:blip>
          <a:stretch>
            <a:fillRect/>
          </a:stretch>
        </p:blipFill>
        <p:spPr>
          <a:xfrm>
            <a:off x="729413" y="1394850"/>
            <a:ext cx="2620077" cy="2620077"/>
          </a:xfrm>
          <a:prstGeom prst="rect">
            <a:avLst/>
          </a:prstGeom>
          <a:noFill/>
          <a:ln>
            <a:noFill/>
          </a:ln>
        </p:spPr>
      </p:pic>
      <p:pic>
        <p:nvPicPr>
          <p:cNvPr id="164" name="Google Shape;164;p30"/>
          <p:cNvPicPr preferRelativeResize="0"/>
          <p:nvPr/>
        </p:nvPicPr>
        <p:blipFill>
          <a:blip r:embed="rId4">
            <a:alphaModFix/>
          </a:blip>
          <a:stretch>
            <a:fillRect/>
          </a:stretch>
        </p:blipFill>
        <p:spPr>
          <a:xfrm>
            <a:off x="3742450" y="273338"/>
            <a:ext cx="4596824" cy="4596824"/>
          </a:xfrm>
          <a:prstGeom prst="rect">
            <a:avLst/>
          </a:prstGeom>
          <a:noFill/>
          <a:ln>
            <a:noFill/>
          </a:ln>
        </p:spPr>
      </p:pic>
      <p:sp>
        <p:nvSpPr>
          <p:cNvPr id="165" name="Google Shape;165;p30"/>
          <p:cNvSpPr txBox="1"/>
          <p:nvPr/>
        </p:nvSpPr>
        <p:spPr>
          <a:xfrm>
            <a:off x="729425" y="4287000"/>
            <a:ext cx="26202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Illuminates color and detail</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490250" y="189175"/>
            <a:ext cx="3098400" cy="111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Side</a:t>
            </a:r>
            <a:r>
              <a:rPr lang="en"/>
              <a:t> light</a:t>
            </a:r>
            <a:endParaRPr/>
          </a:p>
        </p:txBody>
      </p:sp>
      <p:pic>
        <p:nvPicPr>
          <p:cNvPr id="171" name="Google Shape;171;p31"/>
          <p:cNvPicPr preferRelativeResize="0"/>
          <p:nvPr/>
        </p:nvPicPr>
        <p:blipFill>
          <a:blip r:embed="rId3">
            <a:alphaModFix/>
          </a:blip>
          <a:stretch>
            <a:fillRect/>
          </a:stretch>
        </p:blipFill>
        <p:spPr>
          <a:xfrm>
            <a:off x="729412" y="1299775"/>
            <a:ext cx="2620077" cy="2620099"/>
          </a:xfrm>
          <a:prstGeom prst="rect">
            <a:avLst/>
          </a:prstGeom>
          <a:noFill/>
          <a:ln>
            <a:noFill/>
          </a:ln>
        </p:spPr>
      </p:pic>
      <p:pic>
        <p:nvPicPr>
          <p:cNvPr id="172" name="Google Shape;172;p31"/>
          <p:cNvPicPr preferRelativeResize="0"/>
          <p:nvPr/>
        </p:nvPicPr>
        <p:blipFill>
          <a:blip r:embed="rId4">
            <a:alphaModFix/>
          </a:blip>
          <a:stretch>
            <a:fillRect/>
          </a:stretch>
        </p:blipFill>
        <p:spPr>
          <a:xfrm>
            <a:off x="3742450" y="273350"/>
            <a:ext cx="4571543" cy="4571543"/>
          </a:xfrm>
          <a:prstGeom prst="rect">
            <a:avLst/>
          </a:prstGeom>
          <a:noFill/>
          <a:ln>
            <a:noFill/>
          </a:ln>
        </p:spPr>
      </p:pic>
      <p:sp>
        <p:nvSpPr>
          <p:cNvPr id="173" name="Google Shape;173;p31"/>
          <p:cNvSpPr txBox="1"/>
          <p:nvPr/>
        </p:nvSpPr>
        <p:spPr>
          <a:xfrm>
            <a:off x="729400" y="4221825"/>
            <a:ext cx="2620200" cy="6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Good for showing form and texture</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nvSpPr>
        <p:spPr>
          <a:xfrm>
            <a:off x="490250" y="1043575"/>
            <a:ext cx="8190000" cy="27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t>Still life photography is an additive process. You construct the image by assembling the scene in front of the camera as opposed to a subtractive process where you frame a portion of your environment. </a:t>
            </a:r>
            <a:endParaRPr sz="2600"/>
          </a:p>
          <a:p>
            <a:pPr indent="0" lvl="0" marL="0" rtl="0" algn="l">
              <a:spcBef>
                <a:spcPts val="0"/>
              </a:spcBef>
              <a:spcAft>
                <a:spcPts val="0"/>
              </a:spcAft>
              <a:buNone/>
            </a:pPr>
            <a:r>
              <a:t/>
            </a:r>
            <a:endParaRPr sz="2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490250" y="189175"/>
            <a:ext cx="3098400" cy="111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Back</a:t>
            </a:r>
            <a:r>
              <a:rPr lang="en"/>
              <a:t> light</a:t>
            </a:r>
            <a:endParaRPr/>
          </a:p>
        </p:txBody>
      </p:sp>
      <p:sp>
        <p:nvSpPr>
          <p:cNvPr id="179" name="Google Shape;179;p32"/>
          <p:cNvSpPr txBox="1"/>
          <p:nvPr/>
        </p:nvSpPr>
        <p:spPr>
          <a:xfrm>
            <a:off x="729400" y="4102350"/>
            <a:ext cx="2620200" cy="7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White background - good for shooting straight down.</a:t>
            </a:r>
            <a:endParaRPr sz="1600"/>
          </a:p>
        </p:txBody>
      </p:sp>
      <p:pic>
        <p:nvPicPr>
          <p:cNvPr id="180" name="Google Shape;180;p32"/>
          <p:cNvPicPr preferRelativeResize="0"/>
          <p:nvPr/>
        </p:nvPicPr>
        <p:blipFill>
          <a:blip r:embed="rId3">
            <a:alphaModFix/>
          </a:blip>
          <a:stretch>
            <a:fillRect/>
          </a:stretch>
        </p:blipFill>
        <p:spPr>
          <a:xfrm>
            <a:off x="3844975" y="285975"/>
            <a:ext cx="4571550" cy="4571550"/>
          </a:xfrm>
          <a:prstGeom prst="rect">
            <a:avLst/>
          </a:prstGeom>
          <a:noFill/>
          <a:ln>
            <a:noFill/>
          </a:ln>
        </p:spPr>
      </p:pic>
      <p:pic>
        <p:nvPicPr>
          <p:cNvPr id="181" name="Google Shape;181;p32"/>
          <p:cNvPicPr preferRelativeResize="0"/>
          <p:nvPr/>
        </p:nvPicPr>
        <p:blipFill>
          <a:blip r:embed="rId4">
            <a:alphaModFix/>
          </a:blip>
          <a:stretch>
            <a:fillRect/>
          </a:stretch>
        </p:blipFill>
        <p:spPr>
          <a:xfrm>
            <a:off x="729350" y="1261650"/>
            <a:ext cx="2620198" cy="26201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3"/>
          <p:cNvPicPr preferRelativeResize="0"/>
          <p:nvPr/>
        </p:nvPicPr>
        <p:blipFill>
          <a:blip r:embed="rId3">
            <a:alphaModFix/>
          </a:blip>
          <a:stretch>
            <a:fillRect/>
          </a:stretch>
        </p:blipFill>
        <p:spPr>
          <a:xfrm>
            <a:off x="1184913" y="152400"/>
            <a:ext cx="6774180" cy="4838700"/>
          </a:xfrm>
          <a:prstGeom prst="rect">
            <a:avLst/>
          </a:prstGeom>
          <a:noFill/>
          <a:ln>
            <a:noFill/>
          </a:ln>
        </p:spPr>
      </p:pic>
      <p:sp>
        <p:nvSpPr>
          <p:cNvPr id="187" name="Google Shape;187;p33"/>
          <p:cNvSpPr txBox="1"/>
          <p:nvPr/>
        </p:nvSpPr>
        <p:spPr>
          <a:xfrm>
            <a:off x="1184925" y="152400"/>
            <a:ext cx="365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Top-down lighting</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490250" y="223350"/>
            <a:ext cx="8190900" cy="150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Using fill cards to bounce light into shadow areas</a:t>
            </a:r>
            <a:endParaRPr/>
          </a:p>
        </p:txBody>
      </p:sp>
      <p:sp>
        <p:nvSpPr>
          <p:cNvPr id="193" name="Google Shape;193;p34"/>
          <p:cNvSpPr txBox="1"/>
          <p:nvPr/>
        </p:nvSpPr>
        <p:spPr>
          <a:xfrm>
            <a:off x="4203950" y="1897975"/>
            <a:ext cx="4733400" cy="2802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Use white cards for most diffuse fill - but downside is that they can lower contrast and have a flattening effect.</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Use silver cards for more light - but downside is that they can make the lighting uneven and add more shadows.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457200" lvl="0" marL="0" rtl="0" algn="l">
              <a:spcBef>
                <a:spcPts val="0"/>
              </a:spcBef>
              <a:spcAft>
                <a:spcPts val="0"/>
              </a:spcAft>
              <a:buNone/>
            </a:pPr>
            <a:r>
              <a:rPr b="1" lang="en" sz="1600"/>
              <a:t>Experiment to find what works best.</a:t>
            </a:r>
            <a:endParaRPr b="1" sz="1600"/>
          </a:p>
        </p:txBody>
      </p:sp>
      <p:pic>
        <p:nvPicPr>
          <p:cNvPr id="194" name="Google Shape;194;p34"/>
          <p:cNvPicPr preferRelativeResize="0"/>
          <p:nvPr/>
        </p:nvPicPr>
        <p:blipFill>
          <a:blip r:embed="rId3">
            <a:alphaModFix/>
          </a:blip>
          <a:stretch>
            <a:fillRect/>
          </a:stretch>
        </p:blipFill>
        <p:spPr>
          <a:xfrm>
            <a:off x="957350" y="1897975"/>
            <a:ext cx="2802303" cy="28023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5"/>
          <p:cNvPicPr preferRelativeResize="0"/>
          <p:nvPr/>
        </p:nvPicPr>
        <p:blipFill>
          <a:blip r:embed="rId3">
            <a:alphaModFix/>
          </a:blip>
          <a:stretch>
            <a:fillRect/>
          </a:stretch>
        </p:blipFill>
        <p:spPr>
          <a:xfrm>
            <a:off x="622325" y="647700"/>
            <a:ext cx="3848100" cy="3848100"/>
          </a:xfrm>
          <a:prstGeom prst="rect">
            <a:avLst/>
          </a:prstGeom>
          <a:noFill/>
          <a:ln>
            <a:noFill/>
          </a:ln>
        </p:spPr>
      </p:pic>
      <p:pic>
        <p:nvPicPr>
          <p:cNvPr id="200" name="Google Shape;200;p35"/>
          <p:cNvPicPr preferRelativeResize="0"/>
          <p:nvPr/>
        </p:nvPicPr>
        <p:blipFill>
          <a:blip r:embed="rId4">
            <a:alphaModFix/>
          </a:blip>
          <a:stretch>
            <a:fillRect/>
          </a:stretch>
        </p:blipFill>
        <p:spPr>
          <a:xfrm>
            <a:off x="4673575" y="647700"/>
            <a:ext cx="3848100" cy="384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490250" y="450150"/>
            <a:ext cx="6367800" cy="269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Quality of Light</a:t>
            </a:r>
            <a:endParaRPr/>
          </a:p>
        </p:txBody>
      </p:sp>
      <p:sp>
        <p:nvSpPr>
          <p:cNvPr id="206" name="Google Shape;206;p36"/>
          <p:cNvSpPr txBox="1"/>
          <p:nvPr/>
        </p:nvSpPr>
        <p:spPr>
          <a:xfrm>
            <a:off x="566450" y="2393525"/>
            <a:ext cx="4293600" cy="8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F</a:t>
            </a:r>
            <a:r>
              <a:rPr lang="en" sz="3000"/>
              <a:t>ull sun versus diffused</a:t>
            </a:r>
            <a:endParaRPr sz="3000"/>
          </a:p>
        </p:txBody>
      </p:sp>
      <p:pic>
        <p:nvPicPr>
          <p:cNvPr id="207" name="Google Shape;207;p36"/>
          <p:cNvPicPr preferRelativeResize="0"/>
          <p:nvPr/>
        </p:nvPicPr>
        <p:blipFill>
          <a:blip r:embed="rId3">
            <a:alphaModFix/>
          </a:blip>
          <a:stretch>
            <a:fillRect/>
          </a:stretch>
        </p:blipFill>
        <p:spPr>
          <a:xfrm>
            <a:off x="5165300" y="839525"/>
            <a:ext cx="3464451" cy="3464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nvSpPr>
        <p:spPr>
          <a:xfrm>
            <a:off x="4272300" y="251775"/>
            <a:ext cx="4528200" cy="46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Full Sun (no diffusion)</a:t>
            </a:r>
            <a:endParaRPr sz="2400"/>
          </a:p>
          <a:p>
            <a:pPr indent="-381000" lvl="0" marL="457200" rtl="0" algn="l">
              <a:spcBef>
                <a:spcPts val="0"/>
              </a:spcBef>
              <a:spcAft>
                <a:spcPts val="0"/>
              </a:spcAft>
              <a:buSzPts val="2400"/>
              <a:buChar char="●"/>
            </a:pPr>
            <a:r>
              <a:rPr lang="en" sz="2400"/>
              <a:t>Maximum illumination</a:t>
            </a:r>
            <a:endParaRPr sz="2400"/>
          </a:p>
          <a:p>
            <a:pPr indent="-381000" lvl="0" marL="457200" rtl="0" algn="l">
              <a:spcBef>
                <a:spcPts val="0"/>
              </a:spcBef>
              <a:spcAft>
                <a:spcPts val="0"/>
              </a:spcAft>
              <a:buSzPts val="2400"/>
              <a:buChar char="●"/>
            </a:pPr>
            <a:r>
              <a:rPr lang="en" sz="2400"/>
              <a:t>Saturated colors</a:t>
            </a:r>
            <a:endParaRPr sz="2400"/>
          </a:p>
          <a:p>
            <a:pPr indent="-381000" lvl="0" marL="457200" rtl="0" algn="l">
              <a:spcBef>
                <a:spcPts val="0"/>
              </a:spcBef>
              <a:spcAft>
                <a:spcPts val="0"/>
              </a:spcAft>
              <a:buSzPts val="2400"/>
              <a:buChar char="●"/>
            </a:pPr>
            <a:r>
              <a:rPr lang="en" sz="2400"/>
              <a:t>Very high contrast</a:t>
            </a:r>
            <a:endParaRPr sz="2400"/>
          </a:p>
          <a:p>
            <a:pPr indent="-381000" lvl="0" marL="457200" rtl="0" algn="l">
              <a:spcBef>
                <a:spcPts val="0"/>
              </a:spcBef>
              <a:spcAft>
                <a:spcPts val="0"/>
              </a:spcAft>
              <a:buSzPts val="2400"/>
              <a:buChar char="●"/>
            </a:pPr>
            <a:r>
              <a:rPr lang="en" sz="2400"/>
              <a:t>Fast shutter speeds, small aperture, low ISO</a:t>
            </a:r>
            <a:endParaRPr sz="2400"/>
          </a:p>
          <a:p>
            <a:pPr indent="-381000" lvl="0" marL="457200" rtl="0" algn="l">
              <a:spcBef>
                <a:spcPts val="0"/>
              </a:spcBef>
              <a:spcAft>
                <a:spcPts val="0"/>
              </a:spcAft>
              <a:buSzPts val="2400"/>
              <a:buChar char="●"/>
            </a:pPr>
            <a:r>
              <a:rPr lang="en" sz="2400"/>
              <a:t>No tripod necessary</a:t>
            </a:r>
            <a:endParaRPr sz="2400"/>
          </a:p>
          <a:p>
            <a:pPr indent="-381000" lvl="0" marL="457200" rtl="0" algn="l">
              <a:spcBef>
                <a:spcPts val="0"/>
              </a:spcBef>
              <a:spcAft>
                <a:spcPts val="0"/>
              </a:spcAft>
              <a:buSzPts val="2400"/>
              <a:buChar char="●"/>
            </a:pPr>
            <a:r>
              <a:rPr lang="en" sz="2400"/>
              <a:t>Sharpest detail</a:t>
            </a:r>
            <a:endParaRPr sz="2400"/>
          </a:p>
          <a:p>
            <a:pPr indent="-381000" lvl="0" marL="457200" rtl="0" algn="l">
              <a:spcBef>
                <a:spcPts val="0"/>
              </a:spcBef>
              <a:spcAft>
                <a:spcPts val="0"/>
              </a:spcAft>
              <a:buSzPts val="2400"/>
              <a:buChar char="●"/>
            </a:pPr>
            <a:r>
              <a:rPr lang="en" sz="2400"/>
              <a:t>Highlights finish esp. glossy</a:t>
            </a:r>
            <a:endParaRPr sz="2400"/>
          </a:p>
          <a:p>
            <a:pPr indent="-381000" lvl="0" marL="457200" rtl="0" algn="l">
              <a:spcBef>
                <a:spcPts val="0"/>
              </a:spcBef>
              <a:spcAft>
                <a:spcPts val="0"/>
              </a:spcAft>
              <a:buSzPts val="2400"/>
              <a:buChar char="●"/>
            </a:pPr>
            <a:r>
              <a:rPr lang="en" sz="2400"/>
              <a:t>Glare risk</a:t>
            </a:r>
            <a:endParaRPr sz="2400"/>
          </a:p>
          <a:p>
            <a:pPr indent="-381000" lvl="0" marL="457200" rtl="0" algn="l">
              <a:spcBef>
                <a:spcPts val="0"/>
              </a:spcBef>
              <a:spcAft>
                <a:spcPts val="0"/>
              </a:spcAft>
              <a:buSzPts val="2400"/>
              <a:buChar char="●"/>
            </a:pPr>
            <a:r>
              <a:rPr lang="en" sz="2400"/>
              <a:t>Weather and time of day dependent</a:t>
            </a:r>
            <a:endParaRPr sz="2400"/>
          </a:p>
          <a:p>
            <a:pPr indent="0" lvl="0" marL="457200" rtl="0" algn="l">
              <a:spcBef>
                <a:spcPts val="0"/>
              </a:spcBef>
              <a:spcAft>
                <a:spcPts val="0"/>
              </a:spcAft>
              <a:buNone/>
            </a:pPr>
            <a:r>
              <a:t/>
            </a:r>
            <a:endParaRPr sz="2400"/>
          </a:p>
          <a:p>
            <a:pPr indent="0" lvl="0" marL="457200" rtl="0" algn="l">
              <a:spcBef>
                <a:spcPts val="0"/>
              </a:spcBef>
              <a:spcAft>
                <a:spcPts val="0"/>
              </a:spcAft>
              <a:buNone/>
            </a:pPr>
            <a:r>
              <a:t/>
            </a:r>
            <a:endParaRPr sz="2400"/>
          </a:p>
        </p:txBody>
      </p:sp>
      <p:pic>
        <p:nvPicPr>
          <p:cNvPr id="213" name="Google Shape;213;p37"/>
          <p:cNvPicPr preferRelativeResize="0"/>
          <p:nvPr/>
        </p:nvPicPr>
        <p:blipFill>
          <a:blip r:embed="rId3">
            <a:alphaModFix/>
          </a:blip>
          <a:stretch>
            <a:fillRect/>
          </a:stretch>
        </p:blipFill>
        <p:spPr>
          <a:xfrm>
            <a:off x="279350" y="617900"/>
            <a:ext cx="3876051" cy="38760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nvSpPr>
        <p:spPr>
          <a:xfrm>
            <a:off x="273700" y="152400"/>
            <a:ext cx="3468900" cy="6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Full Sun Variations</a:t>
            </a:r>
            <a:endParaRPr sz="2400"/>
          </a:p>
          <a:p>
            <a:pPr indent="0" lvl="0" marL="0" rtl="0" algn="l">
              <a:spcBef>
                <a:spcPts val="0"/>
              </a:spcBef>
              <a:spcAft>
                <a:spcPts val="0"/>
              </a:spcAft>
              <a:buNone/>
            </a:pPr>
            <a:r>
              <a:t/>
            </a:r>
            <a:endParaRPr sz="2400"/>
          </a:p>
        </p:txBody>
      </p:sp>
      <p:pic>
        <p:nvPicPr>
          <p:cNvPr id="219" name="Google Shape;219;p38"/>
          <p:cNvPicPr preferRelativeResize="0"/>
          <p:nvPr/>
        </p:nvPicPr>
        <p:blipFill>
          <a:blip r:embed="rId3">
            <a:alphaModFix/>
          </a:blip>
          <a:stretch>
            <a:fillRect/>
          </a:stretch>
        </p:blipFill>
        <p:spPr>
          <a:xfrm>
            <a:off x="464551" y="838525"/>
            <a:ext cx="3278050" cy="3991931"/>
          </a:xfrm>
          <a:prstGeom prst="rect">
            <a:avLst/>
          </a:prstGeom>
          <a:noFill/>
          <a:ln>
            <a:noFill/>
          </a:ln>
        </p:spPr>
      </p:pic>
      <p:pic>
        <p:nvPicPr>
          <p:cNvPr id="220" name="Google Shape;220;p38"/>
          <p:cNvPicPr preferRelativeResize="0"/>
          <p:nvPr/>
        </p:nvPicPr>
        <p:blipFill>
          <a:blip r:embed="rId4">
            <a:alphaModFix/>
          </a:blip>
          <a:stretch>
            <a:fillRect/>
          </a:stretch>
        </p:blipFill>
        <p:spPr>
          <a:xfrm>
            <a:off x="3895000" y="152400"/>
            <a:ext cx="4838702" cy="4838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491450" y="278750"/>
            <a:ext cx="3465000" cy="73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Managing Glare</a:t>
            </a:r>
            <a:endParaRPr sz="3600"/>
          </a:p>
        </p:txBody>
      </p:sp>
      <p:pic>
        <p:nvPicPr>
          <p:cNvPr id="226" name="Google Shape;226;p39"/>
          <p:cNvPicPr preferRelativeResize="0"/>
          <p:nvPr/>
        </p:nvPicPr>
        <p:blipFill>
          <a:blip r:embed="rId3">
            <a:alphaModFix/>
          </a:blip>
          <a:stretch>
            <a:fillRect/>
          </a:stretch>
        </p:blipFill>
        <p:spPr>
          <a:xfrm>
            <a:off x="4306750" y="152400"/>
            <a:ext cx="3870960" cy="4838700"/>
          </a:xfrm>
          <a:prstGeom prst="rect">
            <a:avLst/>
          </a:prstGeom>
          <a:noFill/>
          <a:ln>
            <a:noFill/>
          </a:ln>
        </p:spPr>
      </p:pic>
      <p:sp>
        <p:nvSpPr>
          <p:cNvPr id="227" name="Google Shape;227;p39"/>
          <p:cNvSpPr txBox="1"/>
          <p:nvPr/>
        </p:nvSpPr>
        <p:spPr>
          <a:xfrm>
            <a:off x="458125" y="1016150"/>
            <a:ext cx="3870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Reflections that occur on your piece from strong direct sunlight.</a:t>
            </a:r>
            <a:endParaRPr sz="2000"/>
          </a:p>
        </p:txBody>
      </p:sp>
      <p:sp>
        <p:nvSpPr>
          <p:cNvPr id="228" name="Google Shape;228;p39"/>
          <p:cNvSpPr txBox="1"/>
          <p:nvPr/>
        </p:nvSpPr>
        <p:spPr>
          <a:xfrm>
            <a:off x="530525" y="1942300"/>
            <a:ext cx="34650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Strategies:</a:t>
            </a:r>
            <a:endParaRPr sz="2000"/>
          </a:p>
          <a:p>
            <a:pPr indent="-355600" lvl="0" marL="457200" rtl="0" algn="l">
              <a:spcBef>
                <a:spcPts val="0"/>
              </a:spcBef>
              <a:spcAft>
                <a:spcPts val="0"/>
              </a:spcAft>
              <a:buSzPts val="2000"/>
              <a:buAutoNum type="arabicPeriod"/>
            </a:pPr>
            <a:r>
              <a:rPr lang="en" sz="2000"/>
              <a:t>Make sure the sun in not in the frame.</a:t>
            </a:r>
            <a:endParaRPr sz="2000"/>
          </a:p>
          <a:p>
            <a:pPr indent="-355600" lvl="0" marL="457200" rtl="0" algn="l">
              <a:spcBef>
                <a:spcPts val="0"/>
              </a:spcBef>
              <a:spcAft>
                <a:spcPts val="0"/>
              </a:spcAft>
              <a:buSzPts val="2000"/>
              <a:buAutoNum type="arabicPeriod"/>
            </a:pPr>
            <a:r>
              <a:rPr lang="en" sz="2000"/>
              <a:t>Use diffusion</a:t>
            </a:r>
            <a:endParaRPr sz="2000"/>
          </a:p>
          <a:p>
            <a:pPr indent="-355600" lvl="0" marL="457200" rtl="0" algn="l">
              <a:spcBef>
                <a:spcPts val="0"/>
              </a:spcBef>
              <a:spcAft>
                <a:spcPts val="0"/>
              </a:spcAft>
              <a:buSzPts val="2000"/>
              <a:buAutoNum type="arabicPeriod"/>
            </a:pPr>
            <a:r>
              <a:rPr lang="en" sz="2000"/>
              <a:t>Change the surface to something darker and less reflective.</a:t>
            </a:r>
            <a:endParaRPr sz="2000"/>
          </a:p>
          <a:p>
            <a:pPr indent="-355600" lvl="0" marL="457200" rtl="0" algn="l">
              <a:spcBef>
                <a:spcPts val="0"/>
              </a:spcBef>
              <a:spcAft>
                <a:spcPts val="0"/>
              </a:spcAft>
              <a:buSzPts val="2000"/>
              <a:buAutoNum type="arabicPeriod"/>
            </a:pPr>
            <a:r>
              <a:rPr lang="en" sz="2000"/>
              <a:t>Use a polarized lens</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311700" y="53950"/>
            <a:ext cx="8520600" cy="9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Changing surface backdrop:</a:t>
            </a:r>
            <a:endParaRPr/>
          </a:p>
          <a:p>
            <a:pPr indent="0" lvl="0" marL="0" rtl="0" algn="l">
              <a:spcBef>
                <a:spcPts val="0"/>
              </a:spcBef>
              <a:spcAft>
                <a:spcPts val="0"/>
              </a:spcAft>
              <a:buNone/>
            </a:pPr>
            <a:r>
              <a:rPr lang="en"/>
              <a:t>White plastic surface versus gray cloth.</a:t>
            </a:r>
            <a:endParaRPr/>
          </a:p>
        </p:txBody>
      </p:sp>
      <p:pic>
        <p:nvPicPr>
          <p:cNvPr id="234" name="Google Shape;234;p40"/>
          <p:cNvPicPr preferRelativeResize="0"/>
          <p:nvPr/>
        </p:nvPicPr>
        <p:blipFill>
          <a:blip r:embed="rId3">
            <a:alphaModFix/>
          </a:blip>
          <a:stretch>
            <a:fillRect/>
          </a:stretch>
        </p:blipFill>
        <p:spPr>
          <a:xfrm>
            <a:off x="661425" y="1170138"/>
            <a:ext cx="3910575" cy="3128454"/>
          </a:xfrm>
          <a:prstGeom prst="rect">
            <a:avLst/>
          </a:prstGeom>
          <a:noFill/>
          <a:ln>
            <a:noFill/>
          </a:ln>
        </p:spPr>
      </p:pic>
      <p:pic>
        <p:nvPicPr>
          <p:cNvPr id="235" name="Google Shape;235;p40"/>
          <p:cNvPicPr preferRelativeResize="0"/>
          <p:nvPr/>
        </p:nvPicPr>
        <p:blipFill>
          <a:blip r:embed="rId4">
            <a:alphaModFix/>
          </a:blip>
          <a:stretch>
            <a:fillRect/>
          </a:stretch>
        </p:blipFill>
        <p:spPr>
          <a:xfrm>
            <a:off x="4676368" y="1170138"/>
            <a:ext cx="3910583" cy="31284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1"/>
          <p:cNvSpPr txBox="1"/>
          <p:nvPr>
            <p:ph type="title"/>
          </p:nvPr>
        </p:nvSpPr>
        <p:spPr>
          <a:xfrm>
            <a:off x="311700" y="305725"/>
            <a:ext cx="8520600" cy="54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Polarized lenses trick for cell phone cameras</a:t>
            </a:r>
            <a:endParaRPr/>
          </a:p>
        </p:txBody>
      </p:sp>
      <p:pic>
        <p:nvPicPr>
          <p:cNvPr id="241" name="Google Shape;241;p41"/>
          <p:cNvPicPr preferRelativeResize="0"/>
          <p:nvPr/>
        </p:nvPicPr>
        <p:blipFill>
          <a:blip r:embed="rId3">
            <a:alphaModFix/>
          </a:blip>
          <a:stretch>
            <a:fillRect/>
          </a:stretch>
        </p:blipFill>
        <p:spPr>
          <a:xfrm>
            <a:off x="2661513" y="1017725"/>
            <a:ext cx="3820972" cy="38209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title"/>
          </p:nvPr>
        </p:nvSpPr>
        <p:spPr>
          <a:xfrm>
            <a:off x="370650" y="427200"/>
            <a:ext cx="4499700" cy="144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Where to set up</a:t>
            </a:r>
            <a:endParaRPr/>
          </a:p>
        </p:txBody>
      </p:sp>
      <p:sp>
        <p:nvSpPr>
          <p:cNvPr id="65" name="Google Shape;65;p15"/>
          <p:cNvSpPr txBox="1"/>
          <p:nvPr/>
        </p:nvSpPr>
        <p:spPr>
          <a:xfrm>
            <a:off x="602100" y="2059050"/>
            <a:ext cx="3969900" cy="10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Choose a background that will best feature your work.</a:t>
            </a:r>
            <a:r>
              <a:rPr lang="en" sz="2400"/>
              <a:t> </a:t>
            </a:r>
            <a:endParaRPr sz="2400"/>
          </a:p>
        </p:txBody>
      </p:sp>
      <p:pic>
        <p:nvPicPr>
          <p:cNvPr id="66" name="Google Shape;66;p15"/>
          <p:cNvPicPr preferRelativeResize="0"/>
          <p:nvPr/>
        </p:nvPicPr>
        <p:blipFill>
          <a:blip r:embed="rId3">
            <a:alphaModFix/>
          </a:blip>
          <a:stretch>
            <a:fillRect/>
          </a:stretch>
        </p:blipFill>
        <p:spPr>
          <a:xfrm>
            <a:off x="5109625" y="427200"/>
            <a:ext cx="3431272" cy="4289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2"/>
          <p:cNvPicPr preferRelativeResize="0"/>
          <p:nvPr/>
        </p:nvPicPr>
        <p:blipFill>
          <a:blip r:embed="rId3">
            <a:alphaModFix/>
          </a:blip>
          <a:stretch>
            <a:fillRect/>
          </a:stretch>
        </p:blipFill>
        <p:spPr>
          <a:xfrm>
            <a:off x="98450" y="851913"/>
            <a:ext cx="4298702" cy="3439423"/>
          </a:xfrm>
          <a:prstGeom prst="rect">
            <a:avLst/>
          </a:prstGeom>
          <a:noFill/>
          <a:ln>
            <a:noFill/>
          </a:ln>
        </p:spPr>
      </p:pic>
      <p:pic>
        <p:nvPicPr>
          <p:cNvPr id="247" name="Google Shape;247;p42"/>
          <p:cNvPicPr preferRelativeResize="0"/>
          <p:nvPr/>
        </p:nvPicPr>
        <p:blipFill>
          <a:blip r:embed="rId4">
            <a:alphaModFix/>
          </a:blip>
          <a:stretch>
            <a:fillRect/>
          </a:stretch>
        </p:blipFill>
        <p:spPr>
          <a:xfrm>
            <a:off x="4638951" y="851913"/>
            <a:ext cx="4298704" cy="34396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3"/>
          <p:cNvSpPr txBox="1"/>
          <p:nvPr/>
        </p:nvSpPr>
        <p:spPr>
          <a:xfrm>
            <a:off x="4989850" y="360075"/>
            <a:ext cx="3810600" cy="43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Diffused</a:t>
            </a:r>
            <a:r>
              <a:rPr b="1" lang="en" sz="3000"/>
              <a:t> Sunlight</a:t>
            </a:r>
            <a:endParaRPr b="1" sz="30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Softer aesthetic</a:t>
            </a:r>
            <a:endParaRPr sz="2400"/>
          </a:p>
          <a:p>
            <a:pPr indent="-381000" lvl="0" marL="457200" rtl="0" algn="l">
              <a:spcBef>
                <a:spcPts val="0"/>
              </a:spcBef>
              <a:spcAft>
                <a:spcPts val="0"/>
              </a:spcAft>
              <a:buSzPts val="2400"/>
              <a:buChar char="●"/>
            </a:pPr>
            <a:r>
              <a:rPr lang="en" sz="2400"/>
              <a:t>Medium to low contrast</a:t>
            </a:r>
            <a:endParaRPr sz="2400"/>
          </a:p>
          <a:p>
            <a:pPr indent="-381000" lvl="0" marL="457200" rtl="0" algn="l">
              <a:spcBef>
                <a:spcPts val="0"/>
              </a:spcBef>
              <a:spcAft>
                <a:spcPts val="0"/>
              </a:spcAft>
              <a:buSzPts val="2400"/>
              <a:buChar char="●"/>
            </a:pPr>
            <a:r>
              <a:rPr lang="en" sz="2400"/>
              <a:t>More creative options for your image making</a:t>
            </a:r>
            <a:endParaRPr sz="2400"/>
          </a:p>
        </p:txBody>
      </p:sp>
      <p:pic>
        <p:nvPicPr>
          <p:cNvPr id="253" name="Google Shape;253;p43"/>
          <p:cNvPicPr preferRelativeResize="0"/>
          <p:nvPr/>
        </p:nvPicPr>
        <p:blipFill>
          <a:blip r:embed="rId3">
            <a:alphaModFix/>
          </a:blip>
          <a:stretch>
            <a:fillRect/>
          </a:stretch>
        </p:blipFill>
        <p:spPr>
          <a:xfrm>
            <a:off x="222125" y="241350"/>
            <a:ext cx="4629145" cy="46291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4"/>
          <p:cNvPicPr preferRelativeResize="0"/>
          <p:nvPr/>
        </p:nvPicPr>
        <p:blipFill>
          <a:blip r:embed="rId3">
            <a:alphaModFix/>
          </a:blip>
          <a:stretch>
            <a:fillRect/>
          </a:stretch>
        </p:blipFill>
        <p:spPr>
          <a:xfrm>
            <a:off x="897839" y="129727"/>
            <a:ext cx="7348311" cy="48840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5"/>
          <p:cNvPicPr preferRelativeResize="0"/>
          <p:nvPr/>
        </p:nvPicPr>
        <p:blipFill>
          <a:blip r:embed="rId3">
            <a:alphaModFix/>
          </a:blip>
          <a:stretch>
            <a:fillRect/>
          </a:stretch>
        </p:blipFill>
        <p:spPr>
          <a:xfrm>
            <a:off x="909850" y="149325"/>
            <a:ext cx="7324300" cy="48448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6"/>
          <p:cNvSpPr txBox="1"/>
          <p:nvPr>
            <p:ph type="title"/>
          </p:nvPr>
        </p:nvSpPr>
        <p:spPr>
          <a:xfrm>
            <a:off x="490250" y="450150"/>
            <a:ext cx="8173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Things that can be used to diffuse sunlight:</a:t>
            </a:r>
            <a:endParaRPr b="1" sz="3000"/>
          </a:p>
          <a:p>
            <a:pPr indent="-419100" lvl="0" marL="457200" rtl="0" algn="l">
              <a:spcBef>
                <a:spcPts val="0"/>
              </a:spcBef>
              <a:spcAft>
                <a:spcPts val="0"/>
              </a:spcAft>
              <a:buSzPts val="3000"/>
              <a:buChar char="●"/>
            </a:pPr>
            <a:r>
              <a:rPr lang="en" sz="3000"/>
              <a:t>Clouds</a:t>
            </a:r>
            <a:endParaRPr sz="3000"/>
          </a:p>
          <a:p>
            <a:pPr indent="-419100" lvl="0" marL="457200" rtl="0" algn="l">
              <a:spcBef>
                <a:spcPts val="0"/>
              </a:spcBef>
              <a:spcAft>
                <a:spcPts val="0"/>
              </a:spcAft>
              <a:buSzPts val="3000"/>
              <a:buChar char="●"/>
            </a:pPr>
            <a:r>
              <a:rPr lang="en" sz="3000"/>
              <a:t>Shade</a:t>
            </a:r>
            <a:endParaRPr sz="3000"/>
          </a:p>
          <a:p>
            <a:pPr indent="-419100" lvl="0" marL="457200" rtl="0" algn="l">
              <a:spcBef>
                <a:spcPts val="0"/>
              </a:spcBef>
              <a:spcAft>
                <a:spcPts val="0"/>
              </a:spcAft>
              <a:buSzPts val="3000"/>
              <a:buChar char="●"/>
            </a:pPr>
            <a:r>
              <a:rPr lang="en" sz="3000"/>
              <a:t>Diffusion disc</a:t>
            </a:r>
            <a:endParaRPr sz="3000"/>
          </a:p>
          <a:p>
            <a:pPr indent="-419100" lvl="0" marL="457200" rtl="0" algn="l">
              <a:spcBef>
                <a:spcPts val="0"/>
              </a:spcBef>
              <a:spcAft>
                <a:spcPts val="0"/>
              </a:spcAft>
              <a:buSzPts val="3000"/>
              <a:buChar char="●"/>
            </a:pPr>
            <a:r>
              <a:rPr lang="en" sz="3000"/>
              <a:t>Thin white fabric (</a:t>
            </a:r>
            <a:r>
              <a:rPr lang="en" sz="3000"/>
              <a:t>curtains)</a:t>
            </a:r>
            <a:endParaRPr sz="3000"/>
          </a:p>
          <a:p>
            <a:pPr indent="-419100" lvl="0" marL="457200" rtl="0" algn="l">
              <a:spcBef>
                <a:spcPts val="0"/>
              </a:spcBef>
              <a:spcAft>
                <a:spcPts val="0"/>
              </a:spcAft>
              <a:buSzPts val="3000"/>
              <a:buChar char="●"/>
            </a:pPr>
            <a:r>
              <a:rPr lang="en" sz="3000"/>
              <a:t>Wax paper</a:t>
            </a:r>
            <a:endParaRPr sz="3000"/>
          </a:p>
          <a:p>
            <a:pPr indent="-419100" lvl="0" marL="457200" rtl="0" algn="l">
              <a:spcBef>
                <a:spcPts val="0"/>
              </a:spcBef>
              <a:spcAft>
                <a:spcPts val="0"/>
              </a:spcAft>
              <a:buSzPts val="3000"/>
              <a:buChar char="●"/>
            </a:pPr>
            <a:r>
              <a:rPr lang="en" sz="3000"/>
              <a:t>ect...ect...</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7"/>
          <p:cNvSpPr txBox="1"/>
          <p:nvPr>
            <p:ph type="title"/>
          </p:nvPr>
        </p:nvSpPr>
        <p:spPr>
          <a:xfrm>
            <a:off x="490250" y="450150"/>
            <a:ext cx="8173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For maximum diffusion, place your device close to your piece and close to the lens, and just out of the frame.</a:t>
            </a:r>
            <a:endParaRPr b="1" sz="3000"/>
          </a:p>
          <a:p>
            <a:pPr indent="0" lvl="0" marL="0" rtl="0" algn="l">
              <a:spcBef>
                <a:spcPts val="0"/>
              </a:spcBef>
              <a:spcAft>
                <a:spcPts val="0"/>
              </a:spcAft>
              <a:buNone/>
            </a:pPr>
            <a:r>
              <a:t/>
            </a:r>
            <a:endParaRPr b="1" sz="3000"/>
          </a:p>
          <a:p>
            <a:pPr indent="0" lvl="0" marL="0" rtl="0" algn="l">
              <a:spcBef>
                <a:spcPts val="0"/>
              </a:spcBef>
              <a:spcAft>
                <a:spcPts val="0"/>
              </a:spcAft>
              <a:buNone/>
            </a:pPr>
            <a:r>
              <a:rPr b="1" lang="en" sz="3000"/>
              <a:t>Placement of the diffusing device farther away increases contrast.</a:t>
            </a:r>
            <a:endParaRPr b="1" sz="3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8"/>
          <p:cNvPicPr preferRelativeResize="0"/>
          <p:nvPr/>
        </p:nvPicPr>
        <p:blipFill>
          <a:blip r:embed="rId3">
            <a:alphaModFix/>
          </a:blip>
          <a:stretch>
            <a:fillRect/>
          </a:stretch>
        </p:blipFill>
        <p:spPr>
          <a:xfrm>
            <a:off x="2757475" y="152400"/>
            <a:ext cx="3629027" cy="48387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9"/>
          <p:cNvPicPr preferRelativeResize="0"/>
          <p:nvPr/>
        </p:nvPicPr>
        <p:blipFill>
          <a:blip r:embed="rId3">
            <a:alphaModFix/>
          </a:blip>
          <a:stretch>
            <a:fillRect/>
          </a:stretch>
        </p:blipFill>
        <p:spPr>
          <a:xfrm>
            <a:off x="1547813" y="152400"/>
            <a:ext cx="6048378" cy="48387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0"/>
          <p:cNvPicPr preferRelativeResize="0"/>
          <p:nvPr/>
        </p:nvPicPr>
        <p:blipFill>
          <a:blip r:embed="rId3">
            <a:alphaModFix/>
          </a:blip>
          <a:stretch>
            <a:fillRect/>
          </a:stretch>
        </p:blipFill>
        <p:spPr>
          <a:xfrm>
            <a:off x="1547813" y="152400"/>
            <a:ext cx="6048378" cy="48387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1"/>
          <p:cNvPicPr preferRelativeResize="0"/>
          <p:nvPr/>
        </p:nvPicPr>
        <p:blipFill>
          <a:blip r:embed="rId3">
            <a:alphaModFix/>
          </a:blip>
          <a:stretch>
            <a:fillRect/>
          </a:stretch>
        </p:blipFill>
        <p:spPr>
          <a:xfrm>
            <a:off x="1547813" y="152400"/>
            <a:ext cx="6048378" cy="4838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490250" y="223350"/>
            <a:ext cx="8173800" cy="160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Consider contrast - a high contrast background will emphasize the contours of the piece, while lower contrast will give you a softer tone.</a:t>
            </a:r>
            <a:endParaRPr sz="3000"/>
          </a:p>
        </p:txBody>
      </p:sp>
      <p:pic>
        <p:nvPicPr>
          <p:cNvPr id="72" name="Google Shape;72;p16"/>
          <p:cNvPicPr preferRelativeResize="0"/>
          <p:nvPr/>
        </p:nvPicPr>
        <p:blipFill>
          <a:blip r:embed="rId3">
            <a:alphaModFix/>
          </a:blip>
          <a:stretch>
            <a:fillRect/>
          </a:stretch>
        </p:blipFill>
        <p:spPr>
          <a:xfrm>
            <a:off x="1616725" y="1941375"/>
            <a:ext cx="2877545" cy="2881390"/>
          </a:xfrm>
          <a:prstGeom prst="rect">
            <a:avLst/>
          </a:prstGeom>
          <a:noFill/>
          <a:ln>
            <a:noFill/>
          </a:ln>
        </p:spPr>
      </p:pic>
      <p:pic>
        <p:nvPicPr>
          <p:cNvPr id="73" name="Google Shape;73;p16"/>
          <p:cNvPicPr preferRelativeResize="0"/>
          <p:nvPr/>
        </p:nvPicPr>
        <p:blipFill>
          <a:blip r:embed="rId4">
            <a:alphaModFix/>
          </a:blip>
          <a:stretch>
            <a:fillRect/>
          </a:stretch>
        </p:blipFill>
        <p:spPr>
          <a:xfrm>
            <a:off x="4649721" y="1941375"/>
            <a:ext cx="2877545" cy="288139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Final Thoughts:</a:t>
            </a:r>
            <a:endParaRPr b="1" sz="3600"/>
          </a:p>
        </p:txBody>
      </p:sp>
      <p:sp>
        <p:nvSpPr>
          <p:cNvPr id="299" name="Google Shape;299;p52"/>
          <p:cNvSpPr txBox="1"/>
          <p:nvPr>
            <p:ph idx="1" type="body"/>
          </p:nvPr>
        </p:nvSpPr>
        <p:spPr>
          <a:xfrm>
            <a:off x="311700" y="1698625"/>
            <a:ext cx="8520600" cy="287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T</a:t>
            </a:r>
            <a:r>
              <a:rPr lang="en" sz="3000">
                <a:solidFill>
                  <a:srgbClr val="000000"/>
                </a:solidFill>
              </a:rPr>
              <a:t>ry to accomplish as much as you can in camera. </a:t>
            </a:r>
            <a:endParaRPr sz="3000">
              <a:solidFill>
                <a:srgbClr val="000000"/>
              </a:solidFill>
            </a:endParaRPr>
          </a:p>
          <a:p>
            <a:pPr indent="0" lvl="0" marL="0" rtl="0" algn="l">
              <a:spcBef>
                <a:spcPts val="1600"/>
              </a:spcBef>
              <a:spcAft>
                <a:spcPts val="1600"/>
              </a:spcAft>
              <a:buNone/>
            </a:pPr>
            <a:r>
              <a:rPr lang="en" sz="3000">
                <a:solidFill>
                  <a:srgbClr val="000000"/>
                </a:solidFill>
              </a:rPr>
              <a:t>Use photo editing primarily for cropping, exposure, contrast and saturation adjustment. </a:t>
            </a:r>
            <a:endParaRPr sz="30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324750" y="990750"/>
            <a:ext cx="4004274" cy="2691925"/>
          </a:xfrm>
          <a:prstGeom prst="rect">
            <a:avLst/>
          </a:prstGeom>
          <a:noFill/>
          <a:ln>
            <a:noFill/>
          </a:ln>
        </p:spPr>
      </p:pic>
      <p:pic>
        <p:nvPicPr>
          <p:cNvPr id="79" name="Google Shape;79;p17"/>
          <p:cNvPicPr preferRelativeResize="0"/>
          <p:nvPr/>
        </p:nvPicPr>
        <p:blipFill>
          <a:blip r:embed="rId4">
            <a:alphaModFix/>
          </a:blip>
          <a:stretch>
            <a:fillRect/>
          </a:stretch>
        </p:blipFill>
        <p:spPr>
          <a:xfrm>
            <a:off x="4814975" y="973025"/>
            <a:ext cx="4004274" cy="2691929"/>
          </a:xfrm>
          <a:prstGeom prst="rect">
            <a:avLst/>
          </a:prstGeom>
          <a:noFill/>
          <a:ln>
            <a:noFill/>
          </a:ln>
        </p:spPr>
      </p:pic>
      <p:sp>
        <p:nvSpPr>
          <p:cNvPr id="80" name="Google Shape;80;p17"/>
          <p:cNvSpPr txBox="1"/>
          <p:nvPr/>
        </p:nvSpPr>
        <p:spPr>
          <a:xfrm>
            <a:off x="324750" y="3897275"/>
            <a:ext cx="8578500" cy="10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A high contrast background can also emphasize color.</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490250" y="450150"/>
            <a:ext cx="7216800" cy="126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Ideas for backgrounds:</a:t>
            </a:r>
            <a:endParaRPr/>
          </a:p>
        </p:txBody>
      </p:sp>
      <p:sp>
        <p:nvSpPr>
          <p:cNvPr id="86" name="Google Shape;86;p18"/>
          <p:cNvSpPr txBox="1"/>
          <p:nvPr/>
        </p:nvSpPr>
        <p:spPr>
          <a:xfrm>
            <a:off x="376225" y="1556225"/>
            <a:ext cx="7216800" cy="29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I have used my kitchen countertop, various walls, a white worktable with and without watercolor paper or poster board. Black drawing paper, black furniture in my bedroom. I have used a baking sheet, dinner plates and bowls.</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668150" y="357675"/>
            <a:ext cx="7029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800"/>
              <a:t>Indoor </a:t>
            </a:r>
            <a:r>
              <a:rPr b="1" lang="en" sz="3800"/>
              <a:t>versus outdoor set up</a:t>
            </a:r>
            <a:endParaRPr b="1" sz="3800"/>
          </a:p>
        </p:txBody>
      </p:sp>
      <p:sp>
        <p:nvSpPr>
          <p:cNvPr id="92" name="Google Shape;92;p19"/>
          <p:cNvSpPr txBox="1"/>
          <p:nvPr>
            <p:ph idx="1" type="body"/>
          </p:nvPr>
        </p:nvSpPr>
        <p:spPr>
          <a:xfrm>
            <a:off x="1112025"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Indoors</a:t>
            </a:r>
            <a:endParaRPr b="1" sz="1800">
              <a:solidFill>
                <a:schemeClr val="dk1"/>
              </a:solidFill>
            </a:endParaRPr>
          </a:p>
          <a:p>
            <a:pPr indent="0" lvl="0" marL="0" rtl="0" algn="l">
              <a:spcBef>
                <a:spcPts val="1600"/>
              </a:spcBef>
              <a:spcAft>
                <a:spcPts val="0"/>
              </a:spcAft>
              <a:buNone/>
            </a:pPr>
            <a:r>
              <a:rPr lang="en" sz="1800">
                <a:solidFill>
                  <a:schemeClr val="dk1"/>
                </a:solidFill>
              </a:rPr>
              <a:t>Pros:</a:t>
            </a:r>
            <a:endParaRPr sz="1800">
              <a:solidFill>
                <a:schemeClr val="dk1"/>
              </a:solidFill>
            </a:endParaRPr>
          </a:p>
          <a:p>
            <a:pPr indent="0" lvl="0" marL="0" rtl="0" algn="l">
              <a:spcBef>
                <a:spcPts val="1600"/>
              </a:spcBef>
              <a:spcAft>
                <a:spcPts val="0"/>
              </a:spcAft>
              <a:buNone/>
            </a:pPr>
            <a:r>
              <a:rPr lang="en" sz="1800">
                <a:solidFill>
                  <a:schemeClr val="dk1"/>
                </a:solidFill>
              </a:rPr>
              <a:t>No weather conditions such as wind &amp; rain </a:t>
            </a:r>
            <a:endParaRPr sz="1800">
              <a:solidFill>
                <a:schemeClr val="dk1"/>
              </a:solidFill>
            </a:endParaRPr>
          </a:p>
          <a:p>
            <a:pPr indent="0" lvl="0" marL="0" rtl="0" algn="l">
              <a:spcBef>
                <a:spcPts val="1600"/>
              </a:spcBef>
              <a:spcAft>
                <a:spcPts val="0"/>
              </a:spcAft>
              <a:buNone/>
            </a:pPr>
            <a:r>
              <a:rPr lang="en" sz="1800">
                <a:solidFill>
                  <a:schemeClr val="dk1"/>
                </a:solidFill>
              </a:rPr>
              <a:t>Soft light </a:t>
            </a:r>
            <a:endParaRPr sz="1800">
              <a:solidFill>
                <a:schemeClr val="dk1"/>
              </a:solidFill>
            </a:endParaRPr>
          </a:p>
          <a:p>
            <a:pPr indent="0" lvl="0" marL="0" rtl="0" algn="l">
              <a:spcBef>
                <a:spcPts val="1600"/>
              </a:spcBef>
              <a:spcAft>
                <a:spcPts val="1600"/>
              </a:spcAft>
              <a:buNone/>
            </a:pPr>
            <a:r>
              <a:t/>
            </a:r>
            <a:endParaRPr sz="1800"/>
          </a:p>
        </p:txBody>
      </p:sp>
      <p:sp>
        <p:nvSpPr>
          <p:cNvPr id="93" name="Google Shape;93;p19"/>
          <p:cNvSpPr txBox="1"/>
          <p:nvPr>
            <p:ph idx="1" type="body"/>
          </p:nvPr>
        </p:nvSpPr>
        <p:spPr>
          <a:xfrm>
            <a:off x="4890052" y="1389609"/>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Outdoors</a:t>
            </a:r>
            <a:r>
              <a:rPr lang="en" sz="1800">
                <a:solidFill>
                  <a:schemeClr val="dk1"/>
                </a:solidFill>
              </a:rPr>
              <a:t> </a:t>
            </a:r>
            <a:endParaRPr sz="1800">
              <a:solidFill>
                <a:schemeClr val="dk1"/>
              </a:solidFill>
            </a:endParaRPr>
          </a:p>
          <a:p>
            <a:pPr indent="0" lvl="0" marL="0" rtl="0" algn="l">
              <a:spcBef>
                <a:spcPts val="1600"/>
              </a:spcBef>
              <a:spcAft>
                <a:spcPts val="0"/>
              </a:spcAft>
              <a:buNone/>
            </a:pPr>
            <a:r>
              <a:rPr lang="en" sz="1800">
                <a:solidFill>
                  <a:schemeClr val="dk1"/>
                </a:solidFill>
              </a:rPr>
              <a:t>Pros:</a:t>
            </a:r>
            <a:endParaRPr sz="1800">
              <a:solidFill>
                <a:schemeClr val="dk1"/>
              </a:solidFill>
            </a:endParaRPr>
          </a:p>
          <a:p>
            <a:pPr indent="0" lvl="0" marL="0" rtl="0" algn="l">
              <a:spcBef>
                <a:spcPts val="1600"/>
              </a:spcBef>
              <a:spcAft>
                <a:spcPts val="0"/>
              </a:spcAft>
              <a:buNone/>
            </a:pPr>
            <a:r>
              <a:rPr lang="en" sz="1800">
                <a:solidFill>
                  <a:schemeClr val="dk1"/>
                </a:solidFill>
              </a:rPr>
              <a:t>Brighter </a:t>
            </a:r>
            <a:r>
              <a:rPr lang="en" sz="1800">
                <a:solidFill>
                  <a:schemeClr val="dk1"/>
                </a:solidFill>
              </a:rPr>
              <a:t>lighting conditions </a:t>
            </a:r>
            <a:endParaRPr sz="1800">
              <a:solidFill>
                <a:schemeClr val="dk1"/>
              </a:solidFill>
            </a:endParaRPr>
          </a:p>
          <a:p>
            <a:pPr indent="0" lvl="0" marL="0" rtl="0" algn="l">
              <a:spcBef>
                <a:spcPts val="1600"/>
              </a:spcBef>
              <a:spcAft>
                <a:spcPts val="1600"/>
              </a:spcAft>
              <a:buNone/>
            </a:pPr>
            <a:r>
              <a:rPr lang="en" sz="1800">
                <a:solidFill>
                  <a:schemeClr val="dk1"/>
                </a:solidFill>
              </a:rPr>
              <a:t>Less complicated lighting considerations </a:t>
            </a:r>
            <a:endParaRPr sz="14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txBox="1"/>
          <p:nvPr>
            <p:ph type="title"/>
          </p:nvPr>
        </p:nvSpPr>
        <p:spPr>
          <a:xfrm>
            <a:off x="311700" y="233800"/>
            <a:ext cx="8520600" cy="5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Indoor window </a:t>
            </a:r>
            <a:r>
              <a:rPr lang="en"/>
              <a:t>light - windows and doors are “lights”</a:t>
            </a:r>
            <a:endParaRPr/>
          </a:p>
        </p:txBody>
      </p:sp>
      <p:sp>
        <p:nvSpPr>
          <p:cNvPr id="99" name="Google Shape;99;p20"/>
          <p:cNvSpPr txBox="1"/>
          <p:nvPr>
            <p:ph idx="1" type="body"/>
          </p:nvPr>
        </p:nvSpPr>
        <p:spPr>
          <a:xfrm>
            <a:off x="311700" y="1357800"/>
            <a:ext cx="2916600" cy="276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1"/>
                </a:solidFill>
              </a:rPr>
              <a:t>When </a:t>
            </a:r>
            <a:r>
              <a:rPr lang="en">
                <a:solidFill>
                  <a:schemeClr val="dk1"/>
                </a:solidFill>
              </a:rPr>
              <a:t>shooting in a room with multiple windows, because the sun entering the windows on the same wall is of equal intensity, each window functions as a separate “light” and will cast crossing shadows.</a:t>
            </a:r>
            <a:endParaRPr>
              <a:solidFill>
                <a:schemeClr val="dk1"/>
              </a:solidFill>
            </a:endParaRPr>
          </a:p>
        </p:txBody>
      </p:sp>
      <p:pic>
        <p:nvPicPr>
          <p:cNvPr id="100" name="Google Shape;100;p20"/>
          <p:cNvPicPr preferRelativeResize="0"/>
          <p:nvPr/>
        </p:nvPicPr>
        <p:blipFill>
          <a:blip r:embed="rId3">
            <a:alphaModFix/>
          </a:blip>
          <a:stretch>
            <a:fillRect/>
          </a:stretch>
        </p:blipFill>
        <p:spPr>
          <a:xfrm>
            <a:off x="3326625" y="847838"/>
            <a:ext cx="5234363" cy="39257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Light from 2 windows, note the crossing shadows.</a:t>
            </a:r>
            <a:endParaRPr/>
          </a:p>
        </p:txBody>
      </p:sp>
      <p:pic>
        <p:nvPicPr>
          <p:cNvPr id="106" name="Google Shape;106;p21"/>
          <p:cNvPicPr preferRelativeResize="0"/>
          <p:nvPr/>
        </p:nvPicPr>
        <p:blipFill>
          <a:blip r:embed="rId3">
            <a:alphaModFix/>
          </a:blip>
          <a:stretch>
            <a:fillRect/>
          </a:stretch>
        </p:blipFill>
        <p:spPr>
          <a:xfrm>
            <a:off x="539050" y="152400"/>
            <a:ext cx="5234363" cy="3925772"/>
          </a:xfrm>
          <a:prstGeom prst="rect">
            <a:avLst/>
          </a:prstGeom>
          <a:noFill/>
          <a:ln>
            <a:noFill/>
          </a:ln>
        </p:spPr>
      </p:pic>
      <p:pic>
        <p:nvPicPr>
          <p:cNvPr id="107" name="Google Shape;107;p21"/>
          <p:cNvPicPr preferRelativeResize="0"/>
          <p:nvPr/>
        </p:nvPicPr>
        <p:blipFill>
          <a:blip r:embed="rId4">
            <a:alphaModFix/>
          </a:blip>
          <a:stretch>
            <a:fillRect/>
          </a:stretch>
        </p:blipFill>
        <p:spPr>
          <a:xfrm>
            <a:off x="6004325" y="221400"/>
            <a:ext cx="2528700" cy="3787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